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1256" r:id="rId3"/>
    <p:sldId id="350" r:id="rId4"/>
    <p:sldId id="1216" r:id="rId5"/>
    <p:sldId id="1178" r:id="rId6"/>
    <p:sldId id="1196" r:id="rId7"/>
    <p:sldId id="1198" r:id="rId8"/>
    <p:sldId id="1206" r:id="rId9"/>
    <p:sldId id="1207" r:id="rId10"/>
    <p:sldId id="1214" r:id="rId11"/>
    <p:sldId id="1215" r:id="rId12"/>
    <p:sldId id="1236" r:id="rId13"/>
    <p:sldId id="1222" r:id="rId14"/>
    <p:sldId id="1237" r:id="rId15"/>
    <p:sldId id="1238" r:id="rId16"/>
    <p:sldId id="1239" r:id="rId17"/>
    <p:sldId id="1240" r:id="rId18"/>
    <p:sldId id="1241" r:id="rId19"/>
    <p:sldId id="1242" r:id="rId20"/>
    <p:sldId id="1243" r:id="rId21"/>
    <p:sldId id="1253" r:id="rId22"/>
    <p:sldId id="1254" r:id="rId23"/>
    <p:sldId id="1217" r:id="rId24"/>
    <p:sldId id="1219" r:id="rId25"/>
    <p:sldId id="1224" r:id="rId26"/>
    <p:sldId id="1223" r:id="rId27"/>
    <p:sldId id="1225" r:id="rId28"/>
    <p:sldId id="1226" r:id="rId29"/>
    <p:sldId id="1229" r:id="rId30"/>
    <p:sldId id="1230" r:id="rId31"/>
    <p:sldId id="1252" r:id="rId32"/>
    <p:sldId id="1227" r:id="rId33"/>
    <p:sldId id="1228" r:id="rId34"/>
    <p:sldId id="1231" r:id="rId35"/>
    <p:sldId id="1232" r:id="rId36"/>
    <p:sldId id="1234" r:id="rId37"/>
    <p:sldId id="1235" r:id="rId38"/>
    <p:sldId id="1244" r:id="rId39"/>
    <p:sldId id="1245" r:id="rId40"/>
    <p:sldId id="1246" r:id="rId41"/>
    <p:sldId id="1247" r:id="rId42"/>
    <p:sldId id="1248" r:id="rId43"/>
    <p:sldId id="1249" r:id="rId44"/>
    <p:sldId id="1250" r:id="rId45"/>
    <p:sldId id="1278" r:id="rId46"/>
    <p:sldId id="1279" r:id="rId47"/>
    <p:sldId id="1258" r:id="rId48"/>
    <p:sldId id="1259" r:id="rId49"/>
    <p:sldId id="1286" r:id="rId50"/>
    <p:sldId id="1287" r:id="rId51"/>
    <p:sldId id="1260" r:id="rId52"/>
    <p:sldId id="1261" r:id="rId53"/>
    <p:sldId id="1280" r:id="rId54"/>
    <p:sldId id="1288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89"/>
    <p:restoredTop sz="82845"/>
  </p:normalViewPr>
  <p:slideViewPr>
    <p:cSldViewPr snapToGrid="0" snapToObjects="1">
      <p:cViewPr varScale="1">
        <p:scale>
          <a:sx n="170" d="100"/>
          <a:sy n="170" d="100"/>
        </p:scale>
        <p:origin x="2176" y="184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4204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2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50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466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73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479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4x2 + 3x1 =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666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4x2 + 3x1 =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34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4x2 + 3x1 =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99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lecture</a:t>
            </a:r>
            <a:r>
              <a:rPr lang="en-US" baseline="0" dirty="0"/>
              <a:t> I wish I have 6 chalkboards to utilize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82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51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66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90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44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420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65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Activation</a:t>
            </a:r>
            <a:r>
              <a:rPr lang="en-US" baseline="0" dirty="0"/>
              <a:t> function – non-constant, bounded,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9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18.png"/><Relationship Id="rId7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tiff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6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2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23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Relationship Id="rId4" Type="http://schemas.openxmlformats.org/officeDocument/2006/relationships/image" Target="../media/image23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9.tiff"/><Relationship Id="rId7" Type="http://schemas.openxmlformats.org/officeDocument/2006/relationships/image" Target="../media/image49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tiff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52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0.tiff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tif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8.png"/><Relationship Id="rId7" Type="http://schemas.openxmlformats.org/officeDocument/2006/relationships/image" Target="../media/image4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44.tiff"/><Relationship Id="rId4" Type="http://schemas.openxmlformats.org/officeDocument/2006/relationships/image" Target="../media/image39.tiff"/><Relationship Id="rId9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15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81.png"/><Relationship Id="rId4" Type="http://schemas.openxmlformats.org/officeDocument/2006/relationships/image" Target="../media/image20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4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tiff"/><Relationship Id="rId5" Type="http://schemas.openxmlformats.org/officeDocument/2006/relationships/image" Target="../media/image21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tiff"/><Relationship Id="rId4" Type="http://schemas.openxmlformats.org/officeDocument/2006/relationships/hyperlink" Target="https://towardsdatascience.com/activation-functions-neural-networks-1cbd9f8d91d6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tiff"/><Relationship Id="rId4" Type="http://schemas.openxmlformats.org/officeDocument/2006/relationships/image" Target="../media/image50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tiff"/><Relationship Id="rId5" Type="http://schemas.openxmlformats.org/officeDocument/2006/relationships/image" Target="../media/image51.tiff"/><Relationship Id="rId4" Type="http://schemas.openxmlformats.org/officeDocument/2006/relationships/image" Target="../media/image5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19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The notes are not intended to be comprehensive. </a:t>
            </a:r>
            <a:r>
              <a:rPr lang="en-US" dirty="0"/>
              <a:t>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 txBox="1">
            <a:spLocks/>
          </p:cNvSpPr>
          <p:nvPr/>
        </p:nvSpPr>
        <p:spPr>
          <a:xfrm>
            <a:off x="831850" y="4562475"/>
            <a:ext cx="9855200" cy="834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47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4853074"/>
                <a:ext cx="10515600" cy="150018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 </a:t>
                </a:r>
                <a:r>
                  <a:rPr lang="en-US" dirty="0">
                    <a:solidFill>
                      <a:schemeClr val="accent2"/>
                    </a:solidFill>
                  </a:rPr>
                  <a:t>Inner products</a:t>
                </a:r>
                <a:r>
                  <a:rPr lang="en-US" dirty="0"/>
                  <a:t> of two points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transformed space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 </a:t>
                </a:r>
                <a:r>
                  <a:rPr lang="en-US" dirty="0">
                    <a:solidFill>
                      <a:schemeClr val="accent2"/>
                    </a:solidFill>
                  </a:rPr>
                  <a:t>Similarity</a:t>
                </a:r>
                <a:r>
                  <a:rPr lang="en-US" dirty="0"/>
                  <a:t> of two points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transformed space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4853074"/>
                <a:ext cx="10515600" cy="1500187"/>
              </a:xfrm>
              <a:blipFill>
                <a:blip r:embed="rId2"/>
                <a:stretch>
                  <a:fillRect l="-241" t="-9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63F4730-ADB4-0D47-ACDA-600573CFF2F6}"/>
              </a:ext>
            </a:extLst>
          </p:cNvPr>
          <p:cNvSpPr/>
          <p:nvPr/>
        </p:nvSpPr>
        <p:spPr>
          <a:xfrm>
            <a:off x="541810" y="5343675"/>
            <a:ext cx="1738184" cy="63431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35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Example in the last lecture: 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for 2-d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z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z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b="0" dirty="0"/>
                  <a:t>General 2</a:t>
                </a:r>
                <a:r>
                  <a:rPr lang="en-US" b="0" baseline="30000" dirty="0"/>
                  <a:t>nd</a:t>
                </a:r>
                <a:r>
                  <a:rPr lang="en-US" b="0" dirty="0"/>
                  <a:t> order polynomial	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  <a:blipFill>
                <a:blip r:embed="rId3"/>
                <a:stretch>
                  <a:fillRect l="-965" t="-3117"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1289152" y="4130696"/>
            <a:ext cx="929390" cy="71315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35A71C9-C126-204A-9E0E-46FA7B5A8723}"/>
                  </a:ext>
                </a:extLst>
              </p:cNvPr>
              <p:cNvSpPr/>
              <p:nvPr/>
            </p:nvSpPr>
            <p:spPr>
              <a:xfrm>
                <a:off x="7079672" y="645655"/>
                <a:ext cx="4599709" cy="73429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Kernel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35A71C9-C126-204A-9E0E-46FA7B5A8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672" y="645655"/>
                <a:ext cx="4599709" cy="73429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3A3DEB4-5E7E-834D-80AB-0EF5D89AFAB3}"/>
              </a:ext>
            </a:extLst>
          </p:cNvPr>
          <p:cNvSpPr/>
          <p:nvPr/>
        </p:nvSpPr>
        <p:spPr>
          <a:xfrm>
            <a:off x="1289152" y="6253531"/>
            <a:ext cx="1634157" cy="4786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05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dirty="0"/>
              </a:p>
              <a:p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sub>
                        </m:sSub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Computational complexity</a:t>
                </a:r>
              </a:p>
              <a:p>
                <a:pPr lvl="1"/>
                <a:r>
                  <a:rPr lang="en-US" dirty="0"/>
                  <a:t>Dimension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s-I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is-IS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Direct computation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O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is-I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is-IS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Computation through kernel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838200" y="4001294"/>
            <a:ext cx="6178420" cy="477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7016620" y="1008993"/>
                <a:ext cx="4681393" cy="113052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General form of polynomial kernel: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𝑄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620" y="1008993"/>
                <a:ext cx="4681393" cy="1130522"/>
              </a:xfrm>
              <a:prstGeom prst="roundRect">
                <a:avLst/>
              </a:prstGeom>
              <a:blipFill rotWithShape="0">
                <a:blip r:embed="rId3"/>
                <a:stretch>
                  <a:fillRect l="-649" r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1157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We Only Need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 to Exist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/>
              <a:lstStyle/>
              <a:p>
                <a:r>
                  <a:rPr lang="en-US" dirty="0"/>
                  <a:t>In the discussion of polynomial kernels </a:t>
                </a:r>
              </a:p>
              <a:p>
                <a:pPr lvl="1"/>
                <a:r>
                  <a:rPr lang="en-US" dirty="0"/>
                  <a:t>We have a target transformation in mind</a:t>
                </a:r>
              </a:p>
              <a:p>
                <a:pPr lvl="1"/>
                <a:r>
                  <a:rPr lang="en-US" dirty="0"/>
                  <a:t>We want to find a corresponding kernel function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In fact, as long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an inner product in </a:t>
                </a:r>
                <a:r>
                  <a:rPr lang="en-US" b="1" dirty="0">
                    <a:solidFill>
                      <a:srgbClr val="C00000"/>
                    </a:solidFill>
                  </a:rPr>
                  <a:t>some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space, we are good</a:t>
                </a:r>
              </a:p>
              <a:p>
                <a:pPr lvl="1"/>
                <a:r>
                  <a:rPr lang="en-US" dirty="0"/>
                  <a:t>Just plug in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the kernel in the dual formulation</a:t>
                </a:r>
              </a:p>
              <a:p>
                <a:pPr lvl="1"/>
                <a:r>
                  <a:rPr lang="en-US" dirty="0"/>
                  <a:t>We obtain a linear separator in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3"/>
                <a:stretch>
                  <a:fillRect l="-1006" t="-2326" r="-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007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3132"/>
                <a:ext cx="11007484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dirty="0"/>
                  <a:t>What’s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space? </a:t>
                </a: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(What is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 such that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20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sz="20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sz="20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/>
                  <a:t>For illustrative purpose, make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1 dimensional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bg-BG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!</m:t>
                                    </m:r>
                                  </m:den>
                                </m:f>
                              </m:e>
                            </m:rad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′2</m:t>
                                </m:r>
                              </m:sup>
                            </m:sSup>
                          </m:sup>
                        </m:sSup>
                      </m:e>
                    </m:nary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rad>
                    <m:sSup>
                      <m:s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e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r>
                  <a:rPr lang="en-US" b="0" dirty="0"/>
                  <a:t>The corresponding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3132"/>
                <a:ext cx="11007484" cy="5454868"/>
              </a:xfrm>
              <a:blipFill>
                <a:blip r:embed="rId3"/>
                <a:stretch>
                  <a:fillRect l="-1038" t="-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Taylor expansion: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𝑥𝑥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  <a:blipFill rotWithShape="0">
                <a:blip r:embed="rId4"/>
                <a:stretch>
                  <a:fillRect l="-913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/>
          <p:cNvSpPr/>
          <p:nvPr/>
        </p:nvSpPr>
        <p:spPr>
          <a:xfrm>
            <a:off x="635876" y="3326525"/>
            <a:ext cx="2384214" cy="19335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5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b="0" dirty="0"/>
                  <a:t>The corresponding transform in 1-dim input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the inner product of two vectors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</a:t>
                </a:r>
                <a:r>
                  <a:rPr lang="en-US" dirty="0"/>
                  <a:t> space!</a:t>
                </a:r>
              </a:p>
              <a:p>
                <a:endParaRPr lang="en-US" dirty="0"/>
              </a:p>
              <a:p>
                <a:r>
                  <a:rPr lang="en-US" dirty="0"/>
                  <a:t>When we plug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in dual SVM</a:t>
                </a:r>
              </a:p>
              <a:p>
                <a:pPr lvl="1"/>
                <a:r>
                  <a:rPr lang="en-US" dirty="0"/>
                  <a:t>We are finding the </a:t>
                </a:r>
                <a:r>
                  <a:rPr lang="en-US" dirty="0">
                    <a:solidFill>
                      <a:srgbClr val="C00000"/>
                    </a:solidFill>
                  </a:rPr>
                  <a:t>max-margin</a:t>
                </a:r>
                <a:r>
                  <a:rPr lang="en-US" dirty="0"/>
                  <a:t> separator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 </a:t>
                </a:r>
                <a:r>
                  <a:rPr lang="en-US" dirty="0"/>
                  <a:t>space</a:t>
                </a:r>
              </a:p>
              <a:p>
                <a:pPr lvl="1"/>
                <a:r>
                  <a:rPr lang="en-US" dirty="0"/>
                  <a:t>Seems to introduce infinite generalization error?</a:t>
                </a:r>
              </a:p>
              <a:p>
                <a:pPr lvl="2"/>
                <a:r>
                  <a:rPr lang="en-US" dirty="0"/>
                  <a:t>Maximizing margin help mitigate this issue</a:t>
                </a:r>
              </a:p>
              <a:p>
                <a:pPr lvl="2"/>
                <a:r>
                  <a:rPr lang="en-US" dirty="0"/>
                  <a:t>The number of support vectors provides indicators on the generalization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  <a:blipFill rotWithShape="0">
                <a:blip r:embed="rId3"/>
                <a:stretch>
                  <a:fillRect l="-894" b="-1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971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Your Own Kernel? </a:t>
            </a:r>
            <a:r>
              <a:rPr lang="en-US" b="1" dirty="0">
                <a:solidFill>
                  <a:schemeClr val="accent1"/>
                </a:solidFill>
              </a:rPr>
              <a:t>[Safe to Skip]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Say we design a kernel function, how do we know whether it is valid, i.e., whether there is a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space?</a:t>
                </a:r>
              </a:p>
              <a:p>
                <a:endParaRPr lang="en-US" dirty="0"/>
              </a:p>
              <a:p>
                <a:r>
                  <a:rPr lang="en-US" dirty="0"/>
                  <a:t>Mercer’s condition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(See discussion in LFD 8.3.2)</a:t>
                </a:r>
              </a:p>
              <a:p>
                <a:pPr lvl="1"/>
                <a:r>
                  <a:rPr lang="en-US" dirty="0"/>
                  <a:t>Kernel matrix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valid kernel if and only if the kernel matrix is always </a:t>
                </a:r>
                <a:r>
                  <a:rPr lang="en-US" dirty="0">
                    <a:solidFill>
                      <a:srgbClr val="C00000"/>
                    </a:solidFill>
                  </a:rPr>
                  <a:t>symmetric positive semi-definite</a:t>
                </a:r>
                <a:r>
                  <a:rPr lang="en-US" dirty="0"/>
                  <a:t> for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  <a:blipFill rotWithShape="0">
                <a:blip r:embed="rId3"/>
                <a:stretch>
                  <a:fillRect l="-1043" t="-1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491" y="4119275"/>
            <a:ext cx="4404134" cy="144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7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841" y="-92102"/>
            <a:ext cx="10515600" cy="1325563"/>
          </a:xfrm>
        </p:spPr>
        <p:txBody>
          <a:bodyPr/>
          <a:lstStyle/>
          <a:p>
            <a:r>
              <a:rPr lang="en-US" dirty="0"/>
              <a:t>Summary of What We Talked About So Far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20705" y="1192351"/>
                <a:ext cx="4604598" cy="15569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:r>
                  <a:rPr lang="en-US" sz="2000" b="1" u="sng" dirty="0">
                    <a:solidFill>
                      <a:schemeClr val="bg1"/>
                    </a:solidFill>
                  </a:rPr>
                  <a:t>Hard-Margin SVM (Separable Data)</a:t>
                </a:r>
                <a:br>
                  <a:rPr lang="en-US" sz="2000" b="1" i="1" u="sng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5" y="1192351"/>
                <a:ext cx="4604598" cy="155697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/>
              <p:cNvSpPr/>
              <p:nvPr/>
            </p:nvSpPr>
            <p:spPr>
              <a:xfrm>
                <a:off x="820705" y="3116520"/>
                <a:ext cx="4928931" cy="15569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b="1" u="sng" dirty="0">
                    <a:solidFill>
                      <a:schemeClr val="bg1"/>
                    </a:solidFill>
                  </a:rPr>
                  <a:t>Soft-Margin SVM (Tolerate Noise)</a:t>
                </a:r>
                <a:endParaRPr lang="en-US" sz="200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rgbClr val="FFFF00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Rounded 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5" y="3116520"/>
                <a:ext cx="4928931" cy="1556977"/>
              </a:xfrm>
              <a:prstGeom prst="roundRect">
                <a:avLst/>
              </a:prstGeom>
              <a:blipFill>
                <a:blip r:embed="rId4"/>
                <a:stretch>
                  <a:fillRect t="-24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le 13"/>
              <p:cNvSpPr/>
              <p:nvPr/>
            </p:nvSpPr>
            <p:spPr>
              <a:xfrm>
                <a:off x="820705" y="5023367"/>
                <a:ext cx="6670727" cy="15569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b="1" u="sng" dirty="0">
                    <a:solidFill>
                      <a:schemeClr val="bg1"/>
                    </a:solidFill>
                  </a:rPr>
                  <a:t>Kernel Formulation of Hard-Margin SVM</a:t>
                </a:r>
              </a:p>
              <a:p>
                <a:endParaRPr lang="en-US" sz="10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ounded 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5" y="5023367"/>
                <a:ext cx="6670727" cy="1556977"/>
              </a:xfrm>
              <a:prstGeom prst="roundRect">
                <a:avLst/>
              </a:prstGeom>
              <a:blipFill>
                <a:blip r:embed="rId5"/>
                <a:stretch>
                  <a:fillRect t="-2419" b="-23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7076122" y="1149736"/>
            <a:ext cx="1866514" cy="1556977"/>
            <a:chOff x="7493003" y="3369721"/>
            <a:chExt cx="3037967" cy="253415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93003" y="3369721"/>
              <a:ext cx="2519678" cy="2534159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9450758" y="3643837"/>
              <a:ext cx="314794" cy="314794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9677659" y="3391703"/>
              <a:ext cx="853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Margin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5530" y="3116520"/>
            <a:ext cx="1498854" cy="14875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2443" y="3116520"/>
            <a:ext cx="1473873" cy="14875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775" y="4866931"/>
            <a:ext cx="1751149" cy="17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7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Version of 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42651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Soft-Margin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4000" dirty="0"/>
              </a:p>
              <a:p>
                <a:r>
                  <a:rPr lang="en-US" dirty="0"/>
                  <a:t>Kernel Version of Soft-Margin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It can be obtained by similar procedure as hard-margin version</a:t>
                </a:r>
              </a:p>
              <a:p>
                <a:pPr lvl="1"/>
                <a:r>
                  <a:rPr lang="en-US" dirty="0"/>
                  <a:t>We can obtain the same relationship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426513"/>
              </a:xfrm>
              <a:blipFill rotWithShape="0">
                <a:blip r:embed="rId2"/>
                <a:stretch>
                  <a:fillRect l="-1043" t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79494" y="2309147"/>
                <a:ext cx="5892244" cy="15702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4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40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 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494" y="2309147"/>
                <a:ext cx="5892244" cy="1570204"/>
              </a:xfrm>
              <a:prstGeom prst="roundRect">
                <a:avLst/>
              </a:prstGeom>
              <a:blipFill>
                <a:blip r:embed="rId3"/>
                <a:stretch>
                  <a:fillRect t="-25600" b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1179494" y="4549914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0≤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494" y="4549914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285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00349-C819-134C-8779-746E0AE9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C2F0E-3664-944D-9EF3-391CBB82F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 class on Nov 22 (Tuesday): The day before the thanksgiving break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Homework 4 was due yesterday</a:t>
            </a:r>
          </a:p>
          <a:p>
            <a:r>
              <a:rPr lang="en-US" dirty="0"/>
              <a:t>Homework 5 will be announced this week</a:t>
            </a:r>
          </a:p>
          <a:p>
            <a:pPr lvl="1"/>
            <a:r>
              <a:rPr lang="en-US" dirty="0"/>
              <a:t>This will be our last assignment</a:t>
            </a:r>
          </a:p>
          <a:p>
            <a:pPr lvl="1"/>
            <a:r>
              <a:rPr lang="en-US" dirty="0"/>
              <a:t>Keep track of your own late days</a:t>
            </a:r>
          </a:p>
          <a:p>
            <a:pPr lvl="2"/>
            <a:r>
              <a:rPr lang="en-US" dirty="0" err="1"/>
              <a:t>Gradescope</a:t>
            </a:r>
            <a:r>
              <a:rPr lang="en-US" dirty="0"/>
              <a:t> doesn’t allow separate deadlines</a:t>
            </a:r>
          </a:p>
          <a:p>
            <a:pPr lvl="2"/>
            <a:r>
              <a:rPr lang="en-US" dirty="0"/>
              <a:t>Your submissions </a:t>
            </a:r>
            <a:r>
              <a:rPr lang="en-US" dirty="0">
                <a:solidFill>
                  <a:srgbClr val="C00000"/>
                </a:solidFill>
              </a:rPr>
              <a:t>won’t be graded </a:t>
            </a:r>
            <a:r>
              <a:rPr lang="en-US" dirty="0"/>
              <a:t>if you exceed the late-day limit</a:t>
            </a:r>
          </a:p>
          <a:p>
            <a:pPr lvl="2"/>
            <a:endParaRPr lang="en-US" dirty="0"/>
          </a:p>
          <a:p>
            <a:r>
              <a:rPr lang="en-US" dirty="0"/>
              <a:t>Please ask course-related questions on Piazza</a:t>
            </a:r>
          </a:p>
          <a:p>
            <a:pPr lvl="1"/>
            <a:r>
              <a:rPr lang="en-US" dirty="0"/>
              <a:t>I have been really behind on emails and don’t open all emails recently</a:t>
            </a:r>
          </a:p>
          <a:p>
            <a:pPr lvl="1"/>
            <a:r>
              <a:rPr lang="en-US" dirty="0"/>
              <a:t>However, I’ll try to check Piazza regularly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100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of 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49424"/>
                <a:ext cx="10515600" cy="51742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=&gt;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support vector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000" dirty="0"/>
              </a:p>
              <a:p>
                <a:r>
                  <a:rPr lang="en-US" dirty="0"/>
                  <a:t>Utilizing complementary slackness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0&lt;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chemeClr val="accent2"/>
                    </a:solidFill>
                  </a:rPr>
                  <a:t>“margin” support vector</a:t>
                </a:r>
                <a:r>
                  <a:rPr lang="en-US" dirty="0"/>
                  <a:t>	</a:t>
                </a:r>
              </a:p>
              <a:p>
                <a:pPr lvl="1"/>
                <a:endParaRPr lang="en-US" sz="1600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chemeClr val="accent2"/>
                    </a:solidFill>
                  </a:rPr>
                  <a:t>“non-margin” support vector	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49424"/>
                <a:ext cx="10515600" cy="5174265"/>
              </a:xfrm>
              <a:blipFill>
                <a:blip r:embed="rId2"/>
                <a:stretch>
                  <a:fillRect l="-1086" t="-2934" b="-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153" y="4862813"/>
            <a:ext cx="1839621" cy="1829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0416985-315C-5947-B350-D3D68AEA37EA}"/>
                  </a:ext>
                </a:extLst>
              </p:cNvPr>
              <p:cNvSpPr/>
              <p:nvPr/>
            </p:nvSpPr>
            <p:spPr>
              <a:xfrm>
                <a:off x="7201197" y="1843299"/>
                <a:ext cx="4500869" cy="12358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FFFF00"/>
                    </a:solidFill>
                  </a:rPr>
                  <a:t>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0416985-315C-5947-B350-D3D68AEA3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197" y="1843299"/>
                <a:ext cx="4500869" cy="1235857"/>
              </a:xfrm>
              <a:prstGeom prst="roundRect">
                <a:avLst/>
              </a:prstGeom>
              <a:blipFill>
                <a:blip r:embed="rId4"/>
                <a:stretch>
                  <a:fillRect t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11A8A75-FC8D-B34A-801A-EE1E694F3D55}"/>
                  </a:ext>
                </a:extLst>
              </p:cNvPr>
              <p:cNvSpPr/>
              <p:nvPr/>
            </p:nvSpPr>
            <p:spPr>
              <a:xfrm>
                <a:off x="6733262" y="3231767"/>
                <a:ext cx="5436737" cy="113037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16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600" b="0" i="0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16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16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16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16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16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16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16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16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16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16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0≤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,∀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11A8A75-FC8D-B34A-801A-EE1E694F3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262" y="3231767"/>
                <a:ext cx="5436737" cy="1130372"/>
              </a:xfrm>
              <a:prstGeom prst="roundRect">
                <a:avLst/>
              </a:prstGeom>
              <a:blipFill>
                <a:blip r:embed="rId5"/>
                <a:stretch>
                  <a:fillRect t="-18478" b="-22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898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FA07D-87DE-9C41-9342-F2B1423F7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84"/>
            <a:ext cx="10515600" cy="1325563"/>
          </a:xfrm>
        </p:spPr>
        <p:txBody>
          <a:bodyPr/>
          <a:lstStyle/>
          <a:p>
            <a:r>
              <a:rPr lang="en-US" dirty="0"/>
              <a:t>Another Look at Primal vs. Dual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CBD5F4-F83A-5D42-9300-3D368C8838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0247"/>
                <a:ext cx="4887097" cy="3034699"/>
              </a:xfrm>
            </p:spPr>
            <p:txBody>
              <a:bodyPr/>
              <a:lstStyle/>
              <a:p>
                <a:r>
                  <a:rPr lang="en-US" dirty="0"/>
                  <a:t>Primal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Learned hypothesis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sup>
                        </m:sSup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CBD5F4-F83A-5D42-9300-3D368C8838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0247"/>
                <a:ext cx="4887097" cy="3034699"/>
              </a:xfrm>
              <a:blipFill>
                <a:blip r:embed="rId2"/>
                <a:stretch>
                  <a:fillRect l="-2338"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D92FDD9-3D92-E748-B8FC-6C1A5055D4ED}"/>
                  </a:ext>
                </a:extLst>
              </p:cNvPr>
              <p:cNvSpPr/>
              <p:nvPr/>
            </p:nvSpPr>
            <p:spPr>
              <a:xfrm>
                <a:off x="5890557" y="1826022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D92FDD9-3D92-E748-B8FC-6C1A5055D4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557" y="1826022"/>
                <a:ext cx="6096526" cy="1399380"/>
              </a:xfrm>
              <a:prstGeom prst="roundRect">
                <a:avLst/>
              </a:prstGeom>
              <a:blipFill>
                <a:blip r:embed="rId3"/>
                <a:stretch>
                  <a:fillRect t="-19643" b="-19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BBCF32F4-9BA0-8040-9627-E415EE319FEA}"/>
                  </a:ext>
                </a:extLst>
              </p:cNvPr>
              <p:cNvSpPr/>
              <p:nvPr/>
            </p:nvSpPr>
            <p:spPr>
              <a:xfrm>
                <a:off x="1122656" y="2031968"/>
                <a:ext cx="4238051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BBCF32F4-9BA0-8040-9627-E415EE319F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656" y="2031968"/>
                <a:ext cx="4238051" cy="1117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E2433F4-9BB4-4B49-A18F-7D3DA4994B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45163" y="1340247"/>
                <a:ext cx="6793971" cy="32317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Dual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Learned hypothesis</a:t>
                </a:r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&gt;0⇒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 is a support vector)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E2433F4-9BB4-4B49-A18F-7D3DA4994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163" y="1340247"/>
                <a:ext cx="6793971" cy="3231753"/>
              </a:xfrm>
              <a:prstGeom prst="rect">
                <a:avLst/>
              </a:prstGeom>
              <a:blipFill>
                <a:blip r:embed="rId5"/>
                <a:stretch>
                  <a:fillRect l="-1679" t="-3137" b="-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DA46158F-2F04-AB4F-AB23-613752658D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656889"/>
                <a:ext cx="10941908" cy="20404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Primal view of SVM (</a:t>
                </a:r>
                <a:r>
                  <a:rPr lang="en-US" dirty="0">
                    <a:solidFill>
                      <a:schemeClr val="accent2"/>
                    </a:solidFill>
                  </a:rPr>
                  <a:t>parametric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We are learning the weights for SVM, i.e.,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When using RBF Kernel, there are infinite number of parameters</a:t>
                </a:r>
              </a:p>
              <a:p>
                <a:r>
                  <a:rPr lang="en-US" b="0" dirty="0"/>
                  <a:t>Dual kernel view of SVM (</a:t>
                </a:r>
                <a:r>
                  <a:rPr lang="en-US" b="0" dirty="0">
                    <a:solidFill>
                      <a:schemeClr val="accent2"/>
                    </a:solidFill>
                  </a:rPr>
                  <a:t>nonparametric</a:t>
                </a:r>
                <a:r>
                  <a:rPr lang="en-US" b="0" dirty="0"/>
                  <a:t>)</a:t>
                </a:r>
              </a:p>
              <a:p>
                <a:pPr lvl="1"/>
                <a:r>
                  <a:rPr lang="en-US" dirty="0"/>
                  <a:t>We are learning the support vectors, and use those for prediction</a:t>
                </a:r>
                <a:endParaRPr lang="en-US" b="0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DA46158F-2F04-AB4F-AB23-613752658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56889"/>
                <a:ext cx="10941908" cy="2040473"/>
              </a:xfrm>
              <a:prstGeom prst="rect">
                <a:avLst/>
              </a:prstGeom>
              <a:blipFill>
                <a:blip r:embed="rId6"/>
                <a:stretch>
                  <a:fillRect l="-1044" t="-6790" b="-3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475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03BB9-1E74-F94C-9448-40A05EEDB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SVM and Radial 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E35A42-96BB-484F-BB8C-FB5007A027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Kernel SVM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8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800" dirty="0"/>
                  <a:t>Use </a:t>
                </a:r>
                <a:r>
                  <a:rPr lang="en-US" dirty="0">
                    <a:solidFill>
                      <a:schemeClr val="accent2"/>
                    </a:solidFill>
                  </a:rPr>
                  <a:t>support vectors </a:t>
                </a:r>
                <a:r>
                  <a:rPr lang="en-US" dirty="0"/>
                  <a:t>to characterize a hypothesis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Radial Basis Functions	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Use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c</a:t>
                </a:r>
                <a:r>
                  <a:rPr lang="en-US" dirty="0">
                    <a:solidFill>
                      <a:schemeClr val="accent2"/>
                    </a:solidFill>
                  </a:rPr>
                  <a:t>luster centers </a:t>
                </a:r>
                <a:r>
                  <a:rPr lang="en-US" dirty="0"/>
                  <a:t>to characterize a hypothesis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E35A42-96BB-484F-BB8C-FB5007A027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5523" b="-5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C820599-0C78-4D49-84A8-AD4EC0D1B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2294" y="4561618"/>
            <a:ext cx="2667000" cy="2146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EE933C-F7AA-0A43-B0BD-0F9258941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594" y="1825625"/>
            <a:ext cx="2679700" cy="2184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452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12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is a hypothesis in Perceptron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Note that we have reverted back to our original notations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445272" y="4001294"/>
                <a:ext cx="4250990" cy="203498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800" dirty="0"/>
                  <a:t>Linear separator</a:t>
                </a:r>
              </a:p>
              <a:p>
                <a:pPr/>
                <a:br>
                  <a:rPr lang="en-US" sz="5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h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𝑠𝑖𝑔𝑛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272" y="4001294"/>
                <a:ext cx="4250990" cy="2034988"/>
              </a:xfrm>
              <a:prstGeom prst="roundRect">
                <a:avLst/>
              </a:prstGeom>
              <a:blipFill>
                <a:blip r:embed="rId3"/>
                <a:stretch>
                  <a:fillRect t="-1852" b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0251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046626" cy="4351338"/>
              </a:xfrm>
            </p:spPr>
            <p:txBody>
              <a:bodyPr/>
              <a:lstStyle/>
              <a:p>
                <a:r>
                  <a:rPr lang="en-US" dirty="0"/>
                  <a:t>What is a hypothesis in Perceptron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Graphical representation of Perceptron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046626" cy="4351338"/>
              </a:xfrm>
              <a:blipFill rotWithShape="0">
                <a:blip r:embed="rId2"/>
                <a:stretch>
                  <a:fillRect l="-155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375162" y="4309170"/>
            <a:ext cx="4936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Inspired by </a:t>
            </a:r>
            <a:r>
              <a:rPr lang="en-US" sz="2400" dirty="0">
                <a:solidFill>
                  <a:schemeClr val="accent1"/>
                </a:solidFill>
              </a:rPr>
              <a:t>neurons</a:t>
            </a:r>
            <a:r>
              <a:rPr lang="en-US" sz="2400" dirty="0"/>
              <a:t>:</a:t>
            </a:r>
          </a:p>
          <a:p>
            <a:r>
              <a:rPr lang="en-US" sz="2400" dirty="0"/>
              <a:t>The output signal is triggered when the weighted combination of the inputs is larger than some threshold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743" y="4053232"/>
            <a:ext cx="4168257" cy="253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6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Perceptron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1843" y="2411569"/>
            <a:ext cx="6541957" cy="34350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Mark I Perceptron machine, the first implementation of the perceptron algorithm.  (From Wikipedia)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“the embryo of an electronic computer that [the Navy] expects will be able to walk, talk, see, write, reproduce itself and be conscious of its existence.”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[1958]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52" y="1690688"/>
            <a:ext cx="3962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3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28656"/>
            <a:ext cx="5697511" cy="34668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3306130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AND(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3306130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Rectangle 5"/>
          <p:cNvSpPr/>
          <p:nvPr/>
        </p:nvSpPr>
        <p:spPr>
          <a:xfrm>
            <a:off x="7225258" y="4001294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377658" y="4153694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225258" y="4743300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517566" y="5584035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3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28656"/>
            <a:ext cx="5697511" cy="34668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AND(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917757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8851941"/>
                  </p:ext>
                </p:extLst>
              </p:nvPr>
            </p:nvGraphicFramePr>
            <p:xfrm>
              <a:off x="1767590" y="3651297"/>
              <a:ext cx="2356894" cy="11125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NOT(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8851941"/>
                  </p:ext>
                </p:extLst>
              </p:nvPr>
            </p:nvGraphicFramePr>
            <p:xfrm>
              <a:off x="1767590" y="3651297"/>
              <a:ext cx="2356894" cy="11125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18" t="-6667" r="-241818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748" t="-6667" r="-1527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661" y="3237874"/>
            <a:ext cx="5289089" cy="2996629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5878582" y="5246557"/>
            <a:ext cx="2021234" cy="9304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7096199" y="4810124"/>
            <a:ext cx="1158801" cy="9304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120381" y="4789217"/>
            <a:ext cx="102869" cy="3430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96199" y="4138342"/>
            <a:ext cx="282501" cy="3430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NOT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7762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3513100"/>
                  </p:ext>
                </p:extLst>
              </p:nvPr>
            </p:nvGraphicFramePr>
            <p:xfrm>
              <a:off x="1767590" y="3651297"/>
              <a:ext cx="2356894" cy="11125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NOT(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3513100"/>
                  </p:ext>
                </p:extLst>
              </p:nvPr>
            </p:nvGraphicFramePr>
            <p:xfrm>
              <a:off x="1767590" y="3651297"/>
              <a:ext cx="2356894" cy="11125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18" t="-6667" r="-241818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748" t="-6667" r="-1527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661" y="3237874"/>
            <a:ext cx="5289089" cy="2996629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5878582" y="5246557"/>
            <a:ext cx="2021234" cy="9304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7096199" y="4810124"/>
            <a:ext cx="1158801" cy="9304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120381" y="4789217"/>
            <a:ext cx="102869" cy="3430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96199" y="4138342"/>
            <a:ext cx="282501" cy="3430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NOT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7237449" y="353962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96199" y="4280990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238680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145C9-F484-DB4C-B510-9B1C5CA64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How to Implement OR and XOR?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7A3290-F8F5-804D-AB1E-852AC85F07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7A3290-F8F5-804D-AB1E-852AC85F07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27C6166-45C6-5C41-8AB6-43BC5A95F2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7652677"/>
                  </p:ext>
                </p:extLst>
              </p:nvPr>
            </p:nvGraphicFramePr>
            <p:xfrm>
              <a:off x="1001873" y="3532350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27C6166-45C6-5C41-8AB6-43BC5A95F2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7652677"/>
                  </p:ext>
                </p:extLst>
              </p:nvPr>
            </p:nvGraphicFramePr>
            <p:xfrm>
              <a:off x="1001873" y="3532350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6897" r="-361818" b="-4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3333" t="-6897" r="-201515" b="-4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2366" t="-6897" r="-1527" b="-4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BBCF986-7FC4-E24E-81D6-6BEBBF58B9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2298" y="2829476"/>
                <a:ext cx="5952298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XOR(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BBCF986-7FC4-E24E-81D6-6BEBBF58B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298" y="2829476"/>
                <a:ext cx="5952298" cy="4351338"/>
              </a:xfrm>
              <a:prstGeom prst="rect">
                <a:avLst/>
              </a:prstGeom>
              <a:blipFill>
                <a:blip r:embed="rId4"/>
                <a:stretch>
                  <a:fillRect l="-1702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B0E18E-8B75-A04F-8799-38AB08DE1D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9732282"/>
                  </p:ext>
                </p:extLst>
              </p:nvPr>
            </p:nvGraphicFramePr>
            <p:xfrm>
              <a:off x="6365971" y="3491161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XOR(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B0E18E-8B75-A04F-8799-38AB08DE1D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9732282"/>
                  </p:ext>
                </p:extLst>
              </p:nvPr>
            </p:nvGraphicFramePr>
            <p:xfrm>
              <a:off x="6365971" y="3491161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818" t="-6897" r="-360000" b="-4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86154" t="-6897" r="-204615" b="-4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2366" t="-6897" r="-1527" b="-4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96530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848828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848828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661" y="3237874"/>
            <a:ext cx="5289089" cy="299662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790542" y="4156715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32949" y="4736188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82852" y="5505497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8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9415553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9415553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661" y="3237874"/>
            <a:ext cx="5289089" cy="299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009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XOR(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0622601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XOR(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0622601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661" y="3237874"/>
            <a:ext cx="5289089" cy="299662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790542" y="4156715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32949" y="4736188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82852" y="5505497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XOR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blipFill rotWithShape="0">
                <a:blip r:embed="rId5"/>
                <a:stretch>
                  <a:fillRect l="-4405" r="-30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56306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XOR(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XOR(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6095999" y="3069252"/>
            <a:ext cx="56066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It is </a:t>
            </a:r>
            <a:r>
              <a:rPr lang="en-US" sz="2400" dirty="0">
                <a:solidFill>
                  <a:srgbClr val="C00000"/>
                </a:solidFill>
              </a:rPr>
              <a:t>impossible</a:t>
            </a:r>
            <a:r>
              <a:rPr lang="en-US" sz="2400" dirty="0"/>
              <a:t> to implement XOR </a:t>
            </a:r>
          </a:p>
          <a:p>
            <a:r>
              <a:rPr lang="en-US" sz="2400" dirty="0"/>
              <a:t>using a single perceptron</a:t>
            </a:r>
          </a:p>
          <a:p>
            <a:r>
              <a:rPr lang="en-US" sz="2400" dirty="0"/>
              <a:t>(draw the points in the 2-D space, </a:t>
            </a:r>
          </a:p>
          <a:p>
            <a:r>
              <a:rPr lang="en-US" sz="2400" dirty="0"/>
              <a:t>you will see they are not linearly separable)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5999" y="5145495"/>
            <a:ext cx="44524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Stronger version:</a:t>
            </a:r>
            <a:br>
              <a:rPr lang="en-US" sz="2400" dirty="0"/>
            </a:br>
            <a:r>
              <a:rPr lang="en-US" sz="2400" dirty="0"/>
              <a:t>It is </a:t>
            </a:r>
            <a:r>
              <a:rPr lang="en-US" sz="2400" dirty="0">
                <a:solidFill>
                  <a:srgbClr val="C00000"/>
                </a:solidFill>
              </a:rPr>
              <a:t>impossible</a:t>
            </a:r>
            <a:r>
              <a:rPr lang="en-US" sz="2400" dirty="0"/>
              <a:t> to implement XOR </a:t>
            </a:r>
          </a:p>
          <a:p>
            <a:r>
              <a:rPr lang="en-US" sz="2400" dirty="0"/>
              <a:t>using a single </a:t>
            </a:r>
            <a:r>
              <a:rPr lang="en-US" sz="2400" dirty="0">
                <a:solidFill>
                  <a:srgbClr val="C00000"/>
                </a:solidFill>
              </a:rPr>
              <a:t>layer of </a:t>
            </a:r>
            <a:r>
              <a:rPr lang="en-US" sz="2400" dirty="0" err="1"/>
              <a:t>perceptrons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9833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Perceptron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536" y="4562475"/>
            <a:ext cx="3568145" cy="211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729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Boolean Operations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AND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OR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NOT(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XOR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223C1B1-0683-391A-F726-E8BF4B0F2C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8840059"/>
                  </p:ext>
                </p:extLst>
              </p:nvPr>
            </p:nvGraphicFramePr>
            <p:xfrm>
              <a:off x="1108023" y="4638675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XOR(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223C1B1-0683-391A-F726-E8BF4B0F2C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8840059"/>
                  </p:ext>
                </p:extLst>
              </p:nvPr>
            </p:nvGraphicFramePr>
            <p:xfrm>
              <a:off x="1108023" y="4638675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18" t="-10345" r="-360000" b="-4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6154" t="-10345" r="-204615" b="-4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2366" t="-10345" r="-1527" b="-4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3951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XOR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XOR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061" y="2959478"/>
            <a:ext cx="3982545" cy="29425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4808483" y="4114362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483" y="4114362"/>
                <a:ext cx="591207" cy="579383"/>
              </a:xfrm>
              <a:prstGeom prst="ellipse">
                <a:avLst/>
              </a:prstGeom>
              <a:blipFill rotWithShape="0">
                <a:blip r:embed="rId4"/>
                <a:stretch>
                  <a:fillRect l="-2062" r="-103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4808483" y="5114660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483" y="5114660"/>
                <a:ext cx="591207" cy="579383"/>
              </a:xfrm>
              <a:prstGeom prst="ellipse">
                <a:avLst/>
              </a:prstGeom>
              <a:blipFill rotWithShape="0">
                <a:blip r:embed="rId5"/>
                <a:stretch>
                  <a:fillRect l="-20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336204" y="3909416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XOR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204" y="3909416"/>
                <a:ext cx="1385666" cy="958364"/>
              </a:xfrm>
              <a:prstGeom prst="roundRect">
                <a:avLst/>
              </a:prstGeom>
              <a:blipFill rotWithShape="0">
                <a:blip r:embed="rId6"/>
                <a:stretch>
                  <a:fillRect l="-4386" r="-26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266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XOR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XOR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861" y="2857878"/>
            <a:ext cx="3982545" cy="29425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4859283" y="4012762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4012762"/>
                <a:ext cx="591207" cy="579383"/>
              </a:xfrm>
              <a:prstGeom prst="ellipse">
                <a:avLst/>
              </a:prstGeom>
              <a:blipFill rotWithShape="0">
                <a:blip r:embed="rId4"/>
                <a:stretch>
                  <a:fillRect l="-2062" r="-103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4859283" y="5013060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5013060"/>
                <a:ext cx="591207" cy="579383"/>
              </a:xfrm>
              <a:prstGeom prst="ellipse">
                <a:avLst/>
              </a:prstGeom>
              <a:blipFill rotWithShape="0">
                <a:blip r:embed="rId5"/>
                <a:stretch>
                  <a:fillRect l="-20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4387" y="2778249"/>
            <a:ext cx="6532648" cy="30221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2668314" y="4012762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4" y="4012762"/>
                <a:ext cx="591207" cy="579383"/>
              </a:xfrm>
              <a:prstGeom prst="ellipse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2668314" y="5094205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4" y="5094205"/>
                <a:ext cx="591207" cy="579383"/>
              </a:xfrm>
              <a:prstGeom prst="ellipse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/>
              <p:cNvSpPr/>
              <p:nvPr/>
            </p:nvSpPr>
            <p:spPr>
              <a:xfrm>
                <a:off x="8668406" y="3849954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XOR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ounded 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8406" y="3849954"/>
                <a:ext cx="1385666" cy="958364"/>
              </a:xfrm>
              <a:prstGeom prst="roundRect">
                <a:avLst/>
              </a:prstGeom>
              <a:blipFill rotWithShape="0">
                <a:blip r:embed="rId9"/>
                <a:stretch>
                  <a:fillRect l="-4405" r="-30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519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42320" cy="51695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Goal:  Find the </a:t>
                </a:r>
                <a:r>
                  <a:rPr lang="en-US" dirty="0">
                    <a:solidFill>
                      <a:srgbClr val="C00000"/>
                    </a:solidFill>
                  </a:rPr>
                  <a:t>max-margin</a:t>
                </a:r>
                <a:r>
                  <a:rPr lang="en-US" dirty="0"/>
                  <a:t> linear separator</a:t>
                </a:r>
              </a:p>
              <a:p>
                <a:endParaRPr lang="en-US" sz="1200" dirty="0"/>
              </a:p>
              <a:p>
                <a:r>
                  <a:rPr lang="en-US" dirty="0"/>
                  <a:t>If the data is linearly separable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Hard-Margin SVM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(Assume data is </a:t>
                </a:r>
                <a:r>
                  <a:rPr lang="en-US" dirty="0">
                    <a:solidFill>
                      <a:schemeClr val="accent1"/>
                    </a:solidFill>
                  </a:rPr>
                  <a:t>linearly separable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sz="1200" dirty="0">
                  <a:solidFill>
                    <a:srgbClr val="C00000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sz="1200" dirty="0"/>
              </a:p>
              <a:p>
                <a:r>
                  <a:rPr lang="en-US" dirty="0"/>
                  <a:t>If the data is not linearly separable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Soft-margin SVM</a:t>
                </a:r>
              </a:p>
              <a:p>
                <a:pPr lvl="1"/>
                <a:r>
                  <a:rPr lang="en-US" dirty="0"/>
                  <a:t>Nonlinear transformation – </a:t>
                </a:r>
                <a:r>
                  <a:rPr lang="en-US" dirty="0">
                    <a:solidFill>
                      <a:srgbClr val="C00000"/>
                    </a:solidFill>
                  </a:rPr>
                  <a:t>Dual Formulation </a:t>
                </a:r>
                <a:r>
                  <a:rPr lang="en-US" dirty="0"/>
                  <a:t>and </a:t>
                </a:r>
                <a:r>
                  <a:rPr lang="en-US" dirty="0">
                    <a:solidFill>
                      <a:srgbClr val="C00000"/>
                    </a:solidFill>
                  </a:rPr>
                  <a:t>Kernel Tricks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42320" cy="5169535"/>
              </a:xfrm>
              <a:blipFill rotWithShape="0">
                <a:blip r:embed="rId2"/>
                <a:stretch>
                  <a:fillRect l="-1003" t="-1887" b="-3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854012" y="3630971"/>
                <a:ext cx="5146395" cy="117072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012" y="3630971"/>
                <a:ext cx="5146395" cy="1170729"/>
              </a:xfrm>
              <a:prstGeom prst="roundRect">
                <a:avLst/>
              </a:prstGeom>
              <a:blipFill rotWithShape="0">
                <a:blip r:embed="rId3"/>
                <a:stretch>
                  <a:fillRect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8485306" y="3298597"/>
            <a:ext cx="2580387" cy="2152463"/>
            <a:chOff x="7493003" y="3369721"/>
            <a:chExt cx="3037967" cy="253415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93003" y="3369721"/>
              <a:ext cx="2519678" cy="2534159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/>
            <p:nvPr/>
          </p:nvCxnSpPr>
          <p:spPr>
            <a:xfrm>
              <a:off x="9450758" y="3643837"/>
              <a:ext cx="314794" cy="314794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9677659" y="3391703"/>
              <a:ext cx="853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Margin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37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Perceptron (MLP)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861" y="2857878"/>
            <a:ext cx="3982545" cy="29425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4859283" y="4012762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4012762"/>
                <a:ext cx="591207" cy="579383"/>
              </a:xfrm>
              <a:prstGeom prst="ellipse">
                <a:avLst/>
              </a:prstGeom>
              <a:blipFill rotWithShape="0">
                <a:blip r:embed="rId3"/>
                <a:stretch>
                  <a:fillRect l="-2062" r="-103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4859283" y="5013060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5013060"/>
                <a:ext cx="591207" cy="579383"/>
              </a:xfrm>
              <a:prstGeom prst="ellipse">
                <a:avLst/>
              </a:prstGeom>
              <a:blipFill rotWithShape="0">
                <a:blip r:embed="rId4"/>
                <a:stretch>
                  <a:fillRect l="-20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4387" y="2778249"/>
            <a:ext cx="6532648" cy="30221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2668314" y="4012762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4" y="4012762"/>
                <a:ext cx="591207" cy="579383"/>
              </a:xfrm>
              <a:prstGeom prst="ellipse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2668314" y="5094205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4" y="5094205"/>
                <a:ext cx="591207" cy="579383"/>
              </a:xfrm>
              <a:prstGeom prst="ellipse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/>
              <p:cNvSpPr/>
              <p:nvPr/>
            </p:nvSpPr>
            <p:spPr>
              <a:xfrm>
                <a:off x="8668406" y="3849954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XOR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ounded 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8406" y="3849954"/>
                <a:ext cx="1385666" cy="958364"/>
              </a:xfrm>
              <a:prstGeom prst="roundRect">
                <a:avLst/>
              </a:prstGeom>
              <a:blipFill rotWithShape="0">
                <a:blip r:embed="rId8"/>
                <a:stretch>
                  <a:fillRect l="-4405" r="-30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424387" y="1988002"/>
            <a:ext cx="1528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Input layer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96666" y="1988002"/>
            <a:ext cx="2071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Hidden layer(s)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65595" y="1988333"/>
            <a:ext cx="1757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 layer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05094" y="6221310"/>
            <a:ext cx="2982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Feed-forward network</a:t>
            </a:r>
          </a:p>
        </p:txBody>
      </p:sp>
    </p:spTree>
    <p:extLst>
      <p:ext uri="{BB962C8B-B14F-4D97-AF65-F5344CB8AC3E}">
        <p14:creationId xmlns:p14="http://schemas.microsoft.com/office/powerpoint/2010/main" val="165120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3" grpId="0"/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now know that we can implement XOR by introducing the hidden layer in MLP. But generally how powerful is MLP?</a:t>
                </a:r>
              </a:p>
              <a:p>
                <a:endParaRPr lang="en-US" dirty="0"/>
              </a:p>
              <a:p>
                <a:r>
                  <a:rPr lang="en-US" dirty="0"/>
                  <a:t>Universal approximation theorem</a:t>
                </a:r>
              </a:p>
              <a:p>
                <a:pPr lvl="1"/>
                <a:r>
                  <a:rPr lang="en-US" dirty="0"/>
                  <a:t>a feed-forward network with </a:t>
                </a:r>
                <a:r>
                  <a:rPr lang="en-US" dirty="0">
                    <a:solidFill>
                      <a:srgbClr val="C00000"/>
                    </a:solidFill>
                  </a:rPr>
                  <a:t>a single hidden layer </a:t>
                </a:r>
                <a:r>
                  <a:rPr lang="en-US" dirty="0"/>
                  <a:t>containing a finite number of neurons can approximate continuous functions on compact subsets of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under mild assumptions on the </a:t>
                </a:r>
                <a:r>
                  <a:rPr lang="en-US" dirty="0">
                    <a:solidFill>
                      <a:srgbClr val="C00000"/>
                    </a:solidFill>
                  </a:rPr>
                  <a:t>activation function. </a:t>
                </a: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Three-layer MLP can </a:t>
                </a:r>
                <a:r>
                  <a:rPr lang="en-US" dirty="0">
                    <a:solidFill>
                      <a:srgbClr val="C00000"/>
                    </a:solidFill>
                  </a:rPr>
                  <a:t>approximate ANY continuous target function</a:t>
                </a:r>
                <a:r>
                  <a:rPr lang="en-US" dirty="0"/>
                  <a:t>!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376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</p:spPr>
        <p:txBody>
          <a:bodyPr/>
          <a:lstStyle/>
          <a:p>
            <a:r>
              <a:rPr lang="en-US" dirty="0"/>
              <a:t>Informal Intuitions of </a:t>
            </a:r>
            <a:r>
              <a:rPr lang="en-US"/>
              <a:t>Universal Approximation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continuous separator can be ”decomposed” into linear separators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" y="2496185"/>
            <a:ext cx="2792121" cy="32384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580" y="2496185"/>
            <a:ext cx="2925080" cy="32764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830" y="2470813"/>
            <a:ext cx="2991558" cy="344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0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MLP From Data?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661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the network structure, how to learn the “weights” (i.e., the weight vectors of every Perceptron)?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Computationally challenging due to the ”sign” function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6615"/>
              </a:xfrm>
              <a:blipFill rotWithShape="0">
                <a:blip r:embed="rId3"/>
                <a:stretch>
                  <a:fillRect l="-1043" t="-2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861" y="2857878"/>
            <a:ext cx="3576237" cy="26423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4859283" y="4012763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4012763"/>
                <a:ext cx="530891" cy="487048"/>
              </a:xfrm>
              <a:prstGeom prst="ellipse">
                <a:avLst/>
              </a:prstGeom>
              <a:blipFill rotWithShape="0">
                <a:blip r:embed="rId5"/>
                <a:stretch>
                  <a:fillRect l="-8046" r="-91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4859283" y="5013061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5013061"/>
                <a:ext cx="530891" cy="487048"/>
              </a:xfrm>
              <a:prstGeom prst="ellipse">
                <a:avLst/>
              </a:prstGeom>
              <a:blipFill rotWithShape="0">
                <a:blip r:embed="rId6"/>
                <a:stretch>
                  <a:fillRect l="-80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4387" y="2778249"/>
            <a:ext cx="5866173" cy="27138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>
              <a:xfrm>
                <a:off x="2668312" y="3909688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2" y="3909688"/>
                <a:ext cx="530891" cy="487048"/>
              </a:xfrm>
              <a:prstGeom prst="ellipse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2668313" y="4873048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3" y="4873048"/>
                <a:ext cx="530891" cy="487048"/>
              </a:xfrm>
              <a:prstGeom prst="ellipse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28364" y="5715109"/>
            <a:ext cx="486866" cy="56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040880" y="3772936"/>
                <a:ext cx="4689791" cy="876151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sz="3600" dirty="0"/>
                  <a:t>: </a:t>
                </a:r>
                <a:r>
                  <a:rPr lang="en-US" sz="3600" dirty="0">
                    <a:solidFill>
                      <a:srgbClr val="C00000"/>
                    </a:solidFill>
                  </a:rPr>
                  <a:t>activation function</a:t>
                </a:r>
              </a:p>
              <a:p>
                <a:pPr marL="0" indent="0">
                  <a:buNone/>
                </a:pPr>
                <a:r>
                  <a:rPr lang="en-US" dirty="0"/>
                  <a:t>(Specify the “activation” of the neuron)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40880" y="3772936"/>
                <a:ext cx="4689791" cy="876151"/>
              </a:xfrm>
              <a:blipFill rotWithShape="0">
                <a:blip r:embed="rId2"/>
                <a:stretch>
                  <a:fillRect l="-1691" t="-19444" r="-390"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01776"/>
            <a:ext cx="5985191" cy="330007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096000" y="4211012"/>
            <a:ext cx="944880" cy="1143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90600" y="1978025"/>
            <a:ext cx="10515600" cy="876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softened version of multi-layer Perceptron (MLP)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64551" y="6920611"/>
            <a:ext cx="11917680" cy="4104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Next lecture: formally introduce neural networks and how to learn it from data</a:t>
            </a:r>
          </a:p>
        </p:txBody>
      </p:sp>
    </p:spTree>
    <p:extLst>
      <p:ext uri="{BB962C8B-B14F-4D97-AF65-F5344CB8AC3E}">
        <p14:creationId xmlns:p14="http://schemas.microsoft.com/office/powerpoint/2010/main" val="67078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049" y="1692805"/>
            <a:ext cx="10987617" cy="2852737"/>
          </a:xfrm>
        </p:spPr>
        <p:txBody>
          <a:bodyPr/>
          <a:lstStyle/>
          <a:p>
            <a:pPr algn="ctr"/>
            <a:r>
              <a:rPr lang="en-US" dirty="0"/>
              <a:t>Notations of Neural Networks (NN)</a:t>
            </a:r>
          </a:p>
        </p:txBody>
      </p:sp>
    </p:spTree>
    <p:extLst>
      <p:ext uri="{BB962C8B-B14F-4D97-AF65-F5344CB8AC3E}">
        <p14:creationId xmlns:p14="http://schemas.microsoft.com/office/powerpoint/2010/main" val="4337452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7502209" y="1976385"/>
                <a:ext cx="4689791" cy="8761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sz="3600" dirty="0"/>
                  <a:t>: </a:t>
                </a:r>
                <a:r>
                  <a:rPr lang="en-US" sz="3600" dirty="0">
                    <a:solidFill>
                      <a:srgbClr val="C00000"/>
                    </a:solidFill>
                  </a:rPr>
                  <a:t>activation function</a:t>
                </a:r>
              </a:p>
              <a:p>
                <a:pPr marL="0" indent="0">
                  <a:buFont typeface="Arial"/>
                  <a:buNone/>
                </a:pPr>
                <a:r>
                  <a:rPr lang="en-US" dirty="0"/>
                  <a:t>(Specify the “activation” of the neuron)</a:t>
                </a: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209" y="1976385"/>
                <a:ext cx="4689791" cy="876151"/>
              </a:xfrm>
              <a:prstGeom prst="rect">
                <a:avLst/>
              </a:prstGeom>
              <a:blipFill rotWithShape="0">
                <a:blip r:embed="rId2"/>
                <a:stretch>
                  <a:fillRect l="-1691" t="-18750" r="-390"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289560" y="2011680"/>
            <a:ext cx="7264426" cy="4005411"/>
            <a:chOff x="289560" y="2011680"/>
            <a:chExt cx="7264426" cy="400541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993" y="3540675"/>
            <a:ext cx="3881471" cy="229624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156546" y="6302301"/>
            <a:ext cx="8546254" cy="6606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mostly focus on </a:t>
            </a:r>
            <a:r>
              <a:rPr lang="en-US" dirty="0">
                <a:solidFill>
                  <a:srgbClr val="C00000"/>
                </a:solidFill>
              </a:rPr>
              <a:t>feed-forward</a:t>
            </a:r>
            <a:r>
              <a:rPr lang="en-US" dirty="0"/>
              <a:t> network structure</a:t>
            </a:r>
          </a:p>
        </p:txBody>
      </p:sp>
    </p:spTree>
    <p:extLst>
      <p:ext uri="{BB962C8B-B14F-4D97-AF65-F5344CB8AC3E}">
        <p14:creationId xmlns:p14="http://schemas.microsoft.com/office/powerpoint/2010/main" val="103020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</p:spPr>
            <p:txBody>
              <a:bodyPr/>
              <a:lstStyle/>
              <a:p>
                <a:r>
                  <a:rPr lang="en-US" dirty="0"/>
                  <a:t>Think about a single neuron (</a:t>
                </a:r>
                <a:r>
                  <a:rPr lang="en-US" dirty="0">
                    <a:solidFill>
                      <a:schemeClr val="accent1"/>
                    </a:solidFill>
                  </a:rPr>
                  <a:t>linear model)</a:t>
                </a:r>
                <a:endParaRPr lang="en-US" dirty="0"/>
              </a:p>
              <a:p>
                <a:pPr lvl="1"/>
                <a:r>
                  <a:rPr lang="en-US" dirty="0"/>
                  <a:t>Compute the linear signal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s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Transform it to what we need in the output (sign, linear, or sigmoid)</a:t>
                </a:r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endParaRPr lang="en-US" dirty="0"/>
              </a:p>
              <a:p>
                <a:r>
                  <a:rPr lang="en-US" dirty="0"/>
                  <a:t>In Neural networks, outputs of some nodes are inputs of some others</a:t>
                </a:r>
              </a:p>
              <a:p>
                <a:pPr lvl="1"/>
                <a:r>
                  <a:rPr lang="en-US" dirty="0"/>
                  <a:t>Activation function decides how to do this transformation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  <a:blipFill>
                <a:blip r:embed="rId3"/>
                <a:stretch>
                  <a:fillRect l="-1086" t="-2078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9992" y="186313"/>
            <a:ext cx="3132945" cy="19029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9267810A-F015-0840-B140-7755ED13B2A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06635" y="3183873"/>
              <a:ext cx="9382589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043434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393879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945276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∈[0,1]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br>
                            <a:rPr lang="en-US" sz="2400" dirty="0"/>
                          </a:br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9267810A-F015-0840-B140-7755ED13B2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9129853"/>
                  </p:ext>
                </p:extLst>
              </p:nvPr>
            </p:nvGraphicFramePr>
            <p:xfrm>
              <a:off x="1606635" y="3183873"/>
              <a:ext cx="9382589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043434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393879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945276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6984" t="-111111" r="-164550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7942" t="-111111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6984" t="-205405" r="-164550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7942" t="-205405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6984" t="-313889" r="-164550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7942" t="-313889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66CAD2-5E25-CB44-BAE3-D26F2E0D94E7}"/>
              </a:ext>
            </a:extLst>
          </p:cNvPr>
          <p:cNvCxnSpPr>
            <a:cxnSpLocks/>
          </p:cNvCxnSpPr>
          <p:nvPr/>
        </p:nvCxnSpPr>
        <p:spPr>
          <a:xfrm>
            <a:off x="10201275" y="4845863"/>
            <a:ext cx="348906" cy="30181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CDF2AF-8D41-CC44-A9D4-0416204767AA}"/>
                  </a:ext>
                </a:extLst>
              </p:cNvPr>
              <p:cNvSpPr txBox="1"/>
              <p:nvPr/>
            </p:nvSpPr>
            <p:spPr>
              <a:xfrm>
                <a:off x="10550181" y="4980799"/>
                <a:ext cx="1603836" cy="6301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CDF2AF-8D41-CC44-A9D4-041620476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181" y="4980799"/>
                <a:ext cx="1603836" cy="630173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095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573396" cy="4849495"/>
          </a:xfrm>
        </p:spPr>
        <p:txBody>
          <a:bodyPr>
            <a:noAutofit/>
          </a:bodyPr>
          <a:lstStyle/>
          <a:p>
            <a:r>
              <a:rPr lang="en-US" sz="2400" dirty="0"/>
              <a:t>Activation functions in Neural Networks</a:t>
            </a:r>
          </a:p>
          <a:p>
            <a:pPr lvl="1"/>
            <a:r>
              <a:rPr lang="en-US" dirty="0"/>
              <a:t>sign function: </a:t>
            </a:r>
          </a:p>
          <a:p>
            <a:pPr lvl="2"/>
            <a:r>
              <a:rPr lang="en-US" sz="2400" dirty="0"/>
              <a:t>hard to optimize</a:t>
            </a:r>
          </a:p>
          <a:p>
            <a:pPr lvl="1"/>
            <a:r>
              <a:rPr lang="en-US" dirty="0"/>
              <a:t>linear function:</a:t>
            </a:r>
          </a:p>
          <a:p>
            <a:pPr lvl="2"/>
            <a:r>
              <a:rPr lang="en-US" sz="2400" dirty="0"/>
              <a:t>the entire neural network is linear</a:t>
            </a:r>
          </a:p>
          <a:p>
            <a:pPr lvl="1"/>
            <a:r>
              <a:rPr lang="en-US" dirty="0"/>
              <a:t>One potential option: having a “softened” version of sign function</a:t>
            </a:r>
            <a:br>
              <a:rPr lang="en-US" dirty="0"/>
            </a:br>
            <a:endParaRPr lang="en-US" sz="2400" dirty="0"/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212764" y="1343803"/>
            <a:ext cx="3708186" cy="2027346"/>
            <a:chOff x="1729623" y="2423161"/>
            <a:chExt cx="3817737" cy="231887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9623" y="2423161"/>
              <a:ext cx="3817737" cy="231887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/>
                <p:cNvSpPr/>
                <p:nvPr/>
              </p:nvSpPr>
              <p:spPr>
                <a:xfrm>
                  <a:off x="3590098" y="3333545"/>
                  <a:ext cx="505197" cy="46629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𝜃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Oval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0098" y="3333545"/>
                  <a:ext cx="505197" cy="466295"/>
                </a:xfrm>
                <a:prstGeom prst="ellipse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398498A-941C-EA47-8904-9E1B1D82758D}"/>
              </a:ext>
            </a:extLst>
          </p:cNvPr>
          <p:cNvGrpSpPr/>
          <p:nvPr/>
        </p:nvGrpSpPr>
        <p:grpSpPr>
          <a:xfrm>
            <a:off x="1952790" y="4434569"/>
            <a:ext cx="3218818" cy="2240550"/>
            <a:chOff x="2942139" y="4479784"/>
            <a:chExt cx="7568413" cy="526821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42139" y="4479784"/>
              <a:ext cx="7568413" cy="526821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E5738CD-9EFD-5040-88C6-F823ADF36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13765" y="5897291"/>
              <a:ext cx="1095323" cy="10018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B3EFA36-A1ED-BB40-A177-624E28360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77735" y="5974376"/>
              <a:ext cx="212099" cy="952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541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7419535" cy="4849495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Activation functions in Neural Networks</a:t>
                </a:r>
              </a:p>
              <a:p>
                <a:pPr lvl="1"/>
                <a:r>
                  <a:rPr lang="en-US" dirty="0"/>
                  <a:t>sign function: hard to optimize</a:t>
                </a:r>
              </a:p>
              <a:p>
                <a:pPr lvl="1"/>
                <a:r>
                  <a:rPr lang="en-US" dirty="0"/>
                  <a:t>linear function: the entire neural network is linear</a:t>
                </a:r>
              </a:p>
              <a:p>
                <a:pPr lvl="1"/>
                <a:r>
                  <a:rPr lang="en-US" dirty="0" err="1"/>
                  <a:t>tanh</a:t>
                </a:r>
                <a:r>
                  <a:rPr lang="en-US" dirty="0"/>
                  <a:t>: a softened version of sign</a:t>
                </a: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</m:fun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Examine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cs-CZ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cs-CZ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→∞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−1 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s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→∞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tanh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1−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7419535" cy="4849495"/>
              </a:xfrm>
              <a:blipFill>
                <a:blip r:embed="rId3"/>
                <a:stretch>
                  <a:fillRect l="-1024" t="-1567" b="-66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183" y="4392778"/>
            <a:ext cx="3153861" cy="2195335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443344" y="2507567"/>
            <a:ext cx="7419535" cy="4849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14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For each point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 allow some violation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constraint becomes: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/>
                  <a:t>We add a penalty for each violation: 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>
                <a:blip r:embed="rId2"/>
                <a:stretch>
                  <a:fillRect l="-904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751" y="2447837"/>
            <a:ext cx="2278124" cy="22608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0667" y="4815507"/>
                <a:ext cx="9138784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Remarks: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is a hyper-parameter we can choose, e.g., using validation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dirty="0"/>
                  <a:t>Larger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=&gt; less tolerable to noise =&gt; smaller margin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Soft-margin SVM is still a Quadratic Program, with efficient solvers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400" dirty="0"/>
                  <a:t> indicates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with respect to the separator and the margin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4815507"/>
                <a:ext cx="9138784" cy="1938992"/>
              </a:xfrm>
              <a:prstGeom prst="rect">
                <a:avLst/>
              </a:prstGeom>
              <a:blipFill>
                <a:blip r:embed="rId4"/>
                <a:stretch>
                  <a:fillRect l="-971" t="-2614" b="-6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609906" y="3138531"/>
                <a:ext cx="5892244" cy="15702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4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i="1" dirty="0">
                    <a:solidFill>
                      <a:srgbClr val="FFFF00"/>
                    </a:solidFill>
                    <a:latin typeface="Cambria Math" charset="0"/>
                  </a:rPr>
                  <a:t> </a:t>
                </a:r>
                <a:br>
                  <a:rPr lang="en-US" sz="2400" i="1" dirty="0">
                    <a:solidFill>
                      <a:srgbClr val="FFFF00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 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906" y="3138531"/>
                <a:ext cx="5892244" cy="1570204"/>
              </a:xfrm>
              <a:prstGeom prst="roundRect">
                <a:avLst/>
              </a:prstGeom>
              <a:blipFill>
                <a:blip r:embed="rId5"/>
                <a:stretch>
                  <a:fillRect t="-24603" b="-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287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828868" cy="4849495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There are other activation functions with different benefits. However, it doesn’t impact our discussions, and we’ll focus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tanh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⁡()</m:t>
                    </m:r>
                  </m:oMath>
                </a14:m>
                <a:r>
                  <a:rPr lang="en-US" sz="2400" dirty="0"/>
                  <a:t> as the activation function</a:t>
                </a:r>
              </a:p>
              <a:p>
                <a:r>
                  <a:rPr lang="en-US" sz="2400" dirty="0"/>
                  <a:t>A few more examples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828868" cy="4849495"/>
              </a:xfrm>
              <a:blipFill>
                <a:blip r:embed="rId3"/>
                <a:stretch>
                  <a:fillRect l="-703" t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/>
          <p:cNvSpPr txBox="1">
            <a:spLocks/>
          </p:cNvSpPr>
          <p:nvPr/>
        </p:nvSpPr>
        <p:spPr>
          <a:xfrm>
            <a:off x="1443344" y="2507567"/>
            <a:ext cx="7419535" cy="4849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93857" y="6497744"/>
            <a:ext cx="87291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https://towardsdatascience.com/activation-functions-neural-networks-1cbd9f8d91d6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477" y="3024272"/>
            <a:ext cx="8567514" cy="34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2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Notations of Neural Networks (NN)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Layers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ℓ=0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to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Layer 0: input layer</a:t>
                </a:r>
              </a:p>
              <a:p>
                <a:pPr lvl="1"/>
                <a:r>
                  <a:rPr lang="en-US" dirty="0"/>
                  <a:t>Layer 1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dirty="0"/>
                  <a:t>: hidden layers</a:t>
                </a:r>
              </a:p>
              <a:p>
                <a:pPr lvl="1"/>
                <a:r>
                  <a:rPr lang="en-US" dirty="0"/>
                  <a:t>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/>
                  <a:t>: output layer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# nodes (excluding 1s) in the layer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 b="0" i="0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p>
                  </m:oMath>
                </a14:m>
                <a:r>
                  <a:rPr lang="en-US" dirty="0"/>
                  <a:t> is the input feature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the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node in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6290542" y="2624666"/>
            <a:ext cx="5901458" cy="3169713"/>
            <a:chOff x="289560" y="2011680"/>
            <a:chExt cx="7264426" cy="400541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611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Notations of Neural Networks (NN)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2014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hypothesis in linear model is specified by the weights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Similarly, a hypothesis in NN is characterized by the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{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 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1≤ℓ≤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      </a:t>
                </a:r>
                <a:r>
                  <a:rPr lang="en-US" dirty="0"/>
                  <a:t>layers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0≤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(ℓ−1)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</a:t>
                </a:r>
                <a:r>
                  <a:rPr lang="en-US" dirty="0"/>
                  <a:t>inputs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1≤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𝑗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  </a:t>
                </a:r>
                <a:r>
                  <a:rPr lang="en-US" dirty="0"/>
                  <a:t>outputs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201400" cy="5032375"/>
              </a:xfrm>
              <a:blipFill>
                <a:blip r:embed="rId3"/>
                <a:stretch>
                  <a:fillRect l="-1019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5562600" y="3034225"/>
            <a:ext cx="5653981" cy="3036791"/>
            <a:chOff x="289560" y="2011680"/>
            <a:chExt cx="7264426" cy="40054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021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Notations of Neural Networks (NN)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sz="2400" b="0" dirty="0"/>
                  <a:t>Notations so far: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: weights; characterize hypothesis in NN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Lastly, linear signal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  <a:t> </a:t>
                </a:r>
              </a:p>
              <a:p>
                <a:pPr lvl="1"/>
                <a:endParaRPr lang="en-US" sz="800" b="0" dirty="0"/>
              </a:p>
              <a:p>
                <a:pPr lvl="1"/>
                <a:r>
                  <a:rPr lang="en-US" b="0" dirty="0"/>
                  <a:t>By definition: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844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562" y="5584186"/>
            <a:ext cx="2702756" cy="7799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431616" y="1503891"/>
            <a:ext cx="3337984" cy="1792853"/>
            <a:chOff x="289560" y="2011680"/>
            <a:chExt cx="7264426" cy="40054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22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Notations of Neural Networks (NN)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sz="2400" b="0" dirty="0"/>
                  <a:t>Notations so far: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: weights; characterize hypothesis in NN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Lastly, linear signal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  <a:t> </a:t>
                </a:r>
              </a:p>
              <a:p>
                <a:pPr lvl="1"/>
                <a:endParaRPr lang="en-US" sz="800" b="0" dirty="0"/>
              </a:p>
              <a:p>
                <a:pPr lvl="1"/>
                <a:r>
                  <a:rPr lang="en-US" b="0" dirty="0"/>
                  <a:t>By definition: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844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562" y="5584186"/>
            <a:ext cx="2702756" cy="779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7483" y="3709045"/>
            <a:ext cx="5234517" cy="314895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431616" y="1503891"/>
            <a:ext cx="3337984" cy="1792853"/>
            <a:chOff x="289560" y="2011680"/>
            <a:chExt cx="7264426" cy="40054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9032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77563" cy="1325563"/>
          </a:xfrm>
        </p:spPr>
        <p:txBody>
          <a:bodyPr/>
          <a:lstStyle/>
          <a:p>
            <a:r>
              <a:rPr lang="en-US"/>
              <a:t>Primal-Dual Formulations of 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Primal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Dual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300" dirty="0"/>
          </a:p>
          <a:p>
            <a:r>
              <a:rPr lang="en-US" dirty="0"/>
              <a:t>Key messages:</a:t>
            </a:r>
          </a:p>
          <a:p>
            <a:pPr lvl="1"/>
            <a:r>
              <a:rPr lang="en-US" dirty="0"/>
              <a:t>Both can be efficiently solved using QP solver</a:t>
            </a:r>
          </a:p>
          <a:p>
            <a:pPr lvl="1"/>
            <a:r>
              <a:rPr lang="en-US" dirty="0"/>
              <a:t>We can infer the solution from one to the 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56413" y="3800319"/>
                <a:ext cx="591894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413" y="3800319"/>
                <a:ext cx="5918944" cy="1399380"/>
              </a:xfrm>
              <a:prstGeom prst="roundRect">
                <a:avLst/>
              </a:prstGeom>
              <a:blipFill>
                <a:blip r:embed="rId2"/>
                <a:stretch>
                  <a:fillRect t="-19643" b="-20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56413" y="2205853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413" y="2205853"/>
                <a:ext cx="4396312" cy="11176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220855" y="4749976"/>
                <a:ext cx="4896392" cy="161893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Given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855" y="4749976"/>
                <a:ext cx="4896392" cy="1618938"/>
              </a:xfrm>
              <a:prstGeom prst="roundRect">
                <a:avLst/>
              </a:prstGeom>
              <a:blipFill>
                <a:blip r:embed="rId4"/>
                <a:stretch>
                  <a:fillRect l="-258" t="-1538" b="-2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4B7ABDB1-8E44-5B4A-A4D3-9761649FCF88}"/>
                  </a:ext>
                </a:extLst>
              </p:cNvPr>
              <p:cNvSpPr/>
              <p:nvPr/>
            </p:nvSpPr>
            <p:spPr>
              <a:xfrm>
                <a:off x="7178185" y="2050434"/>
                <a:ext cx="4939062" cy="2546037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9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6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16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16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16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9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1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6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sz="16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16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sz="100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Primal: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  <m:limLow>
                          <m:limLowPr>
                            <m:ctrlP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4B7ABDB1-8E44-5B4A-A4D3-9761649FCF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185" y="2050434"/>
                <a:ext cx="4939062" cy="2546037"/>
              </a:xfrm>
              <a:prstGeom prst="roundRect">
                <a:avLst>
                  <a:gd name="adj" fmla="val 8814"/>
                </a:avLst>
              </a:prstGeom>
              <a:blipFill>
                <a:blip r:embed="rId5"/>
                <a:stretch>
                  <a:fillRect t="-493" b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39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466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Define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The </a:t>
                </a:r>
                <a:r>
                  <a:rPr lang="en-US" dirty="0">
                    <a:solidFill>
                      <a:schemeClr val="accent2"/>
                    </a:solidFill>
                  </a:rPr>
                  <a:t>similarity</a:t>
                </a:r>
                <a:r>
                  <a:rPr lang="en-US" dirty="0"/>
                  <a:t> of two vectors in the projected space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Goal: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without</a:t>
                </a:r>
                <a:r>
                  <a:rPr lang="en-US" dirty="0"/>
                  <a:t> transforming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Why? This enables us to operate in higher dimensional spaces without really worrying about the computational overhead.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46625"/>
              </a:xfrm>
              <a:blipFill>
                <a:blip r:embed="rId2"/>
                <a:stretch>
                  <a:fillRect l="-1086" t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3721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Trick: Utilize Dual and 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dual with nonlinear transform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Plug in the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If the kernel can be computed efficiently, we can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efficiently.</a:t>
                </a:r>
              </a:p>
              <a:p>
                <a:pPr lvl="1"/>
                <a:r>
                  <a:rPr lang="en-US" dirty="0"/>
                  <a:t>With kernel tricks, we can avoid the dependency on the dimension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53142" y="2304511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2" y="2304511"/>
                <a:ext cx="6096526" cy="1399380"/>
              </a:xfrm>
              <a:prstGeom prst="roundRect">
                <a:avLst/>
              </a:prstGeom>
              <a:blipFill rotWithShape="0">
                <a:blip r:embed="rId3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53142" y="4424840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2" y="4424840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67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with Kernel Tricks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</p:spPr>
            <p:txBody>
              <a:bodyPr/>
              <a:lstStyle/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solved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want to avoid the transformation!</a:t>
                </a:r>
              </a:p>
              <a:p>
                <a:endParaRPr lang="en-US" sz="200" dirty="0"/>
              </a:p>
              <a:p>
                <a:r>
                  <a:rPr lang="en-US" dirty="0"/>
                  <a:t>Let’s look at the hypothesis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sup>
                        </m:s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Still can be computed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space!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  <a:blipFill rotWithShape="0">
                <a:blip r:embed="rId3"/>
                <a:stretch>
                  <a:fillRect l="-1043" t="-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447800" y="4754880"/>
                <a:ext cx="4617720" cy="155702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&gt;0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Φ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000" b="0" i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  <m:sup/>
                    </m:sSup>
                    <m:r>
                      <m:rPr>
                        <m:nor/>
                      </m:rPr>
                      <a:rPr lang="en-US" sz="2000" dirty="0"/>
                      <m:t> 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4754880"/>
                <a:ext cx="4617720" cy="1557020"/>
              </a:xfrm>
              <a:prstGeom prst="roundRect">
                <a:avLst/>
              </a:prstGeom>
              <a:blipFill rotWithShape="0">
                <a:blip r:embed="rId4"/>
                <a:stretch>
                  <a:fillRect b="-10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600200" y="5338763"/>
            <a:ext cx="1066800" cy="807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400800" y="4754880"/>
                <a:ext cx="4983480" cy="155702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b="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&gt;0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𝐾</m:t>
                        </m:r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4754880"/>
                <a:ext cx="4983480" cy="1557020"/>
              </a:xfrm>
              <a:prstGeom prst="roundRect">
                <a:avLst/>
              </a:prstGeom>
              <a:blipFill rotWithShape="0">
                <a:blip r:embed="rId5"/>
                <a:stretch>
                  <a:fillRect b="-33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6400800" y="5386865"/>
            <a:ext cx="411480" cy="807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233E0899-640F-E848-A4E7-7142383FAF9F}"/>
                  </a:ext>
                </a:extLst>
              </p:cNvPr>
              <p:cNvSpPr/>
              <p:nvPr/>
            </p:nvSpPr>
            <p:spPr>
              <a:xfrm>
                <a:off x="7047809" y="2780499"/>
                <a:ext cx="4541519" cy="129700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Instead of storing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we can store “</a:t>
                </a:r>
                <a:r>
                  <a:rPr lang="en-US" sz="2000" dirty="0">
                    <a:solidFill>
                      <a:schemeClr val="accent2"/>
                    </a:solidFill>
                  </a:rPr>
                  <a:t>support vectors</a:t>
                </a:r>
                <a:r>
                  <a:rPr lang="en-US" sz="2000" dirty="0"/>
                  <a:t>” (points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000" dirty="0"/>
                  <a:t>) and make predictions accordingly.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233E0899-640F-E848-A4E7-7142383FAF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809" y="2780499"/>
                <a:ext cx="4541519" cy="129700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BC9A37-4201-924F-8E14-AC4CE9EA4CC4}"/>
              </a:ext>
            </a:extLst>
          </p:cNvPr>
          <p:cNvCxnSpPr>
            <a:cxnSpLocks/>
          </p:cNvCxnSpPr>
          <p:nvPr/>
        </p:nvCxnSpPr>
        <p:spPr>
          <a:xfrm flipV="1">
            <a:off x="6400800" y="4038912"/>
            <a:ext cx="411480" cy="519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61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53595</TotalTime>
  <Words>3288</Words>
  <Application>Microsoft Macintosh PowerPoint</Application>
  <PresentationFormat>Widescreen</PresentationFormat>
  <Paragraphs>645</Paragraphs>
  <Slides>54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 </vt:lpstr>
      <vt:lpstr>Recap</vt:lpstr>
      <vt:lpstr>Support Vector Machines</vt:lpstr>
      <vt:lpstr>Soft-Margin SVM</vt:lpstr>
      <vt:lpstr>Primal-Dual Formulations of Hard-Margin SVM</vt:lpstr>
      <vt:lpstr>Kernel Functions</vt:lpstr>
      <vt:lpstr>Kernel Trick: Utilize Dual and Kernel Functions</vt:lpstr>
      <vt:lpstr>Recover (w ⃗^∗,b^∗) from α ⃗^∗ with Kernel Tricks</vt:lpstr>
      <vt:lpstr>Today’s Lecture</vt:lpstr>
      <vt:lpstr>Kernel Functions</vt:lpstr>
      <vt:lpstr>Polynomial Kernel</vt:lpstr>
      <vt:lpstr>Polynomial Kernel</vt:lpstr>
      <vt:lpstr>We Only Need z ⃗ Space to Exist</vt:lpstr>
      <vt:lpstr>Gaussian RBF Kernel</vt:lpstr>
      <vt:lpstr>Gaussian RBF Kernel</vt:lpstr>
      <vt:lpstr>Design Your Own Kernel? [Safe to Skip]</vt:lpstr>
      <vt:lpstr>Summary of What We Talked About So Far</vt:lpstr>
      <vt:lpstr>Kernel Version of Soft-Margin SVM</vt:lpstr>
      <vt:lpstr>Interpretation of Support Vectors</vt:lpstr>
      <vt:lpstr>Another Look at Primal vs. Dual SVM</vt:lpstr>
      <vt:lpstr>Kernel SVM and Radial Basis Functions</vt:lpstr>
      <vt:lpstr>Neural Networks</vt:lpstr>
      <vt:lpstr>Perceptron</vt:lpstr>
      <vt:lpstr>Perceptron</vt:lpstr>
      <vt:lpstr>The First Perceptron Machine</vt:lpstr>
      <vt:lpstr>Implement Logic Gates with Perceptron</vt:lpstr>
      <vt:lpstr>Implement Logic Gates with Perceptron</vt:lpstr>
      <vt:lpstr>Implement Logic Gates with Perceptron</vt:lpstr>
      <vt:lpstr>Implement Logic Gates with Perceptron</vt:lpstr>
      <vt:lpstr>Practice: How to Implement OR and XOR?</vt:lpstr>
      <vt:lpstr>Implement Logic Gates with Perceptron</vt:lpstr>
      <vt:lpstr>Implement Logic Gates with Perceptron</vt:lpstr>
      <vt:lpstr>Implement Logic Gates with Perceptron</vt:lpstr>
      <vt:lpstr>Implement Logic Gates with Perceptron</vt:lpstr>
      <vt:lpstr>Multi-Layer Perceptron</vt:lpstr>
      <vt:lpstr>Representing Boolean Operations</vt:lpstr>
      <vt:lpstr>Implementing XOR</vt:lpstr>
      <vt:lpstr>Implementing XOR</vt:lpstr>
      <vt:lpstr>Multi-Layer Perceptron (MLP)</vt:lpstr>
      <vt:lpstr>The Power of Multi-Layer Perceptron (MLP)</vt:lpstr>
      <vt:lpstr>Informal Intuitions of Universal Approximation</vt:lpstr>
      <vt:lpstr>How to Learn MLP From Data?</vt:lpstr>
      <vt:lpstr>Neural Networks</vt:lpstr>
      <vt:lpstr>Notations of Neural Networks (NN)</vt:lpstr>
      <vt:lpstr>Neural Networks</vt:lpstr>
      <vt:lpstr>Activation Function </vt:lpstr>
      <vt:lpstr>Activation Function </vt:lpstr>
      <vt:lpstr>Activation Function </vt:lpstr>
      <vt:lpstr>Activation Function </vt:lpstr>
      <vt:lpstr>Notations of Neural Networks (NN)</vt:lpstr>
      <vt:lpstr>Notations of Neural Networks (NN)</vt:lpstr>
      <vt:lpstr>Notations of Neural Networks (NN)</vt:lpstr>
      <vt:lpstr>Notations of Neural Networks (NN)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4671</cp:revision>
  <cp:lastPrinted>2020-04-09T16:19:58Z</cp:lastPrinted>
  <dcterms:created xsi:type="dcterms:W3CDTF">2017-08-24T15:35:37Z</dcterms:created>
  <dcterms:modified xsi:type="dcterms:W3CDTF">2022-11-15T00:47:28Z</dcterms:modified>
</cp:coreProperties>
</file>